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94" r:id="rId3"/>
    <p:sldId id="258" r:id="rId4"/>
    <p:sldId id="287" r:id="rId5"/>
    <p:sldId id="280" r:id="rId6"/>
    <p:sldId id="289" r:id="rId7"/>
    <p:sldId id="281" r:id="rId8"/>
    <p:sldId id="264" r:id="rId9"/>
    <p:sldId id="282" r:id="rId10"/>
    <p:sldId id="283" r:id="rId11"/>
    <p:sldId id="261" r:id="rId12"/>
    <p:sldId id="290" r:id="rId13"/>
    <p:sldId id="292" r:id="rId14"/>
    <p:sldId id="284" r:id="rId15"/>
    <p:sldId id="293" r:id="rId16"/>
    <p:sldId id="274" r:id="rId17"/>
    <p:sldId id="271" r:id="rId18"/>
    <p:sldId id="295" r:id="rId19"/>
    <p:sldId id="29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F935AA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0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E0E62-794F-4A0F-BD55-865743745C2E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E49A5D-04EE-4ADF-8463-C8550DB62003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Сюжет</a:t>
          </a:r>
        </a:p>
      </dgm:t>
    </dgm:pt>
    <dgm:pt modelId="{D1252EDB-4114-456B-9B24-DFEA20329C85}" type="parTrans" cxnId="{9E698494-0C49-4B02-8A69-D9160F45A2E2}">
      <dgm:prSet/>
      <dgm:spPr/>
      <dgm:t>
        <a:bodyPr/>
        <a:lstStyle/>
        <a:p>
          <a:endParaRPr lang="ru-RU"/>
        </a:p>
      </dgm:t>
    </dgm:pt>
    <dgm:pt modelId="{0FC23BB2-DD47-479D-9C69-D3E14AA80A43}" type="sibTrans" cxnId="{9E698494-0C49-4B02-8A69-D9160F45A2E2}">
      <dgm:prSet/>
      <dgm:spPr/>
      <dgm:t>
        <a:bodyPr/>
        <a:lstStyle/>
        <a:p>
          <a:endParaRPr lang="ru-RU"/>
        </a:p>
      </dgm:t>
    </dgm:pt>
    <dgm:pt modelId="{693E7E00-94D8-4592-A584-F1243B89AFDD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Роль</a:t>
          </a:r>
        </a:p>
      </dgm:t>
    </dgm:pt>
    <dgm:pt modelId="{AE959239-D35A-46E9-AF3A-1EA27238B702}" type="parTrans" cxnId="{FD5489A0-C63B-4BBB-A66C-84B7B701CA1D}">
      <dgm:prSet/>
      <dgm:spPr/>
      <dgm:t>
        <a:bodyPr/>
        <a:lstStyle/>
        <a:p>
          <a:endParaRPr lang="ru-RU"/>
        </a:p>
      </dgm:t>
    </dgm:pt>
    <dgm:pt modelId="{60956B14-02B0-471A-B8EE-7E11B24F60A4}" type="sibTrans" cxnId="{FD5489A0-C63B-4BBB-A66C-84B7B701CA1D}">
      <dgm:prSet/>
      <dgm:spPr/>
      <dgm:t>
        <a:bodyPr/>
        <a:lstStyle/>
        <a:p>
          <a:endParaRPr lang="ru-RU"/>
        </a:p>
      </dgm:t>
    </dgm:pt>
    <dgm:pt modelId="{F9A42D62-6929-436F-84BB-5BFCC9A0B2F0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Правила</a:t>
          </a:r>
        </a:p>
      </dgm:t>
    </dgm:pt>
    <dgm:pt modelId="{AC99B9F4-AF63-4511-B8E0-36CF515BB131}" type="parTrans" cxnId="{24B7DBF8-6041-4A12-ABFD-77A0F8494EC3}">
      <dgm:prSet/>
      <dgm:spPr/>
      <dgm:t>
        <a:bodyPr/>
        <a:lstStyle/>
        <a:p>
          <a:endParaRPr lang="ru-RU"/>
        </a:p>
      </dgm:t>
    </dgm:pt>
    <dgm:pt modelId="{14B8B319-084A-4448-AA77-1C64DBDAB652}" type="sibTrans" cxnId="{24B7DBF8-6041-4A12-ABFD-77A0F8494EC3}">
      <dgm:prSet/>
      <dgm:spPr/>
      <dgm:t>
        <a:bodyPr/>
        <a:lstStyle/>
        <a:p>
          <a:endParaRPr lang="ru-RU"/>
        </a:p>
      </dgm:t>
    </dgm:pt>
    <dgm:pt modelId="{73AFE930-5694-4492-8CED-D1978D152E87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Arial Black" panose="020B0A04020102020204" pitchFamily="34" charset="0"/>
            </a:rPr>
            <a:t>Содержание</a:t>
          </a:r>
          <a:r>
            <a:rPr lang="ru-RU" dirty="0"/>
            <a:t> </a:t>
          </a:r>
        </a:p>
      </dgm:t>
    </dgm:pt>
    <dgm:pt modelId="{8888915E-CB67-48EE-A760-F0D63D1DC439}" type="parTrans" cxnId="{D20DF2D6-3737-4493-A541-16BFB0E9DD2E}">
      <dgm:prSet/>
      <dgm:spPr/>
      <dgm:t>
        <a:bodyPr/>
        <a:lstStyle/>
        <a:p>
          <a:endParaRPr lang="ru-RU"/>
        </a:p>
      </dgm:t>
    </dgm:pt>
    <dgm:pt modelId="{DBB47695-B68C-4C2C-9334-5083ED20AD5B}" type="sibTrans" cxnId="{D20DF2D6-3737-4493-A541-16BFB0E9DD2E}">
      <dgm:prSet/>
      <dgm:spPr/>
      <dgm:t>
        <a:bodyPr/>
        <a:lstStyle/>
        <a:p>
          <a:endParaRPr lang="ru-RU"/>
        </a:p>
      </dgm:t>
    </dgm:pt>
    <dgm:pt modelId="{D9547FDE-4BEB-4A9C-9954-EC97FFDDD296}" type="pres">
      <dgm:prSet presAssocID="{717E0E62-794F-4A0F-BD55-865743745C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7287AB-06A7-4191-AB84-DA6DCF98F888}" type="pres">
      <dgm:prSet presAssocID="{717E0E62-794F-4A0F-BD55-865743745C2E}" presName="vNodes" presStyleCnt="0"/>
      <dgm:spPr/>
    </dgm:pt>
    <dgm:pt modelId="{40A1C03A-420B-4A62-B356-946301E3C800}" type="pres">
      <dgm:prSet presAssocID="{CAE49A5D-04EE-4ADF-8463-C8550DB62003}" presName="node" presStyleLbl="node1" presStyleIdx="0" presStyleCnt="4" custScaleX="290058" custLinFactNeighborX="-827" custLinFactNeighborY="37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525A0A-DFE0-4BA4-A3F3-16184CB96746}" type="pres">
      <dgm:prSet presAssocID="{0FC23BB2-DD47-479D-9C69-D3E14AA80A43}" presName="spacerT" presStyleCnt="0"/>
      <dgm:spPr/>
    </dgm:pt>
    <dgm:pt modelId="{A19B359C-7034-4306-AD5D-B94324F77019}" type="pres">
      <dgm:prSet presAssocID="{0FC23BB2-DD47-479D-9C69-D3E14AA80A43}" presName="sibTrans" presStyleLbl="sibTrans2D1" presStyleIdx="0" presStyleCnt="3"/>
      <dgm:spPr/>
      <dgm:t>
        <a:bodyPr/>
        <a:lstStyle/>
        <a:p>
          <a:endParaRPr lang="ru-RU"/>
        </a:p>
      </dgm:t>
    </dgm:pt>
    <dgm:pt modelId="{84551B8C-A36C-42EC-BD36-FB6FD2461212}" type="pres">
      <dgm:prSet presAssocID="{0FC23BB2-DD47-479D-9C69-D3E14AA80A43}" presName="spacerB" presStyleCnt="0"/>
      <dgm:spPr/>
    </dgm:pt>
    <dgm:pt modelId="{54C38107-8D8A-4152-8760-0D4A42165C53}" type="pres">
      <dgm:prSet presAssocID="{693E7E00-94D8-4592-A584-F1243B89AFDD}" presName="node" presStyleLbl="node1" presStyleIdx="1" presStyleCnt="4" custScaleX="290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15A52-D390-48CA-862C-7907B495F938}" type="pres">
      <dgm:prSet presAssocID="{60956B14-02B0-471A-B8EE-7E11B24F60A4}" presName="spacerT" presStyleCnt="0"/>
      <dgm:spPr/>
    </dgm:pt>
    <dgm:pt modelId="{9C5B6CDE-9F63-4F4D-9EFC-6787D9F8FB8D}" type="pres">
      <dgm:prSet presAssocID="{60956B14-02B0-471A-B8EE-7E11B24F60A4}" presName="sibTrans" presStyleLbl="sibTrans2D1" presStyleIdx="1" presStyleCnt="3"/>
      <dgm:spPr/>
      <dgm:t>
        <a:bodyPr/>
        <a:lstStyle/>
        <a:p>
          <a:endParaRPr lang="ru-RU"/>
        </a:p>
      </dgm:t>
    </dgm:pt>
    <dgm:pt modelId="{22543FE1-1EFC-4B32-ABCF-496F5B33AE96}" type="pres">
      <dgm:prSet presAssocID="{60956B14-02B0-471A-B8EE-7E11B24F60A4}" presName="spacerB" presStyleCnt="0"/>
      <dgm:spPr/>
    </dgm:pt>
    <dgm:pt modelId="{B3132E8C-F411-4BAB-9FEF-590C38FE0B3C}" type="pres">
      <dgm:prSet presAssocID="{F9A42D62-6929-436F-84BB-5BFCC9A0B2F0}" presName="node" presStyleLbl="node1" presStyleIdx="2" presStyleCnt="4" custScaleX="275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E7A53-FEC3-442C-AD8B-E71540B0E45E}" type="pres">
      <dgm:prSet presAssocID="{717E0E62-794F-4A0F-BD55-865743745C2E}" presName="sibTransLast" presStyleLbl="sibTrans2D1" presStyleIdx="2" presStyleCnt="3"/>
      <dgm:spPr/>
      <dgm:t>
        <a:bodyPr/>
        <a:lstStyle/>
        <a:p>
          <a:endParaRPr lang="ru-RU"/>
        </a:p>
      </dgm:t>
    </dgm:pt>
    <dgm:pt modelId="{03BD3F45-399C-4FD3-BAC6-5CBF38B6A78E}" type="pres">
      <dgm:prSet presAssocID="{717E0E62-794F-4A0F-BD55-865743745C2E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1346274D-F125-4CCC-9933-685F339214C9}" type="pres">
      <dgm:prSet presAssocID="{717E0E62-794F-4A0F-BD55-865743745C2E}" presName="lastNode" presStyleLbl="node1" presStyleIdx="3" presStyleCnt="4" custScaleX="214984" custLinFactNeighborX="-1133" custLinFactNeighborY="2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9375CD-2DEE-43AE-B3B3-4AFC5632B0AB}" type="presOf" srcId="{60956B14-02B0-471A-B8EE-7E11B24F60A4}" destId="{9C5B6CDE-9F63-4F4D-9EFC-6787D9F8FB8D}" srcOrd="0" destOrd="0" presId="urn:microsoft.com/office/officeart/2005/8/layout/equation2"/>
    <dgm:cxn modelId="{191A8A35-48CF-4716-98F4-5BD8277EF197}" type="presOf" srcId="{717E0E62-794F-4A0F-BD55-865743745C2E}" destId="{D9547FDE-4BEB-4A9C-9954-EC97FFDDD296}" srcOrd="0" destOrd="0" presId="urn:microsoft.com/office/officeart/2005/8/layout/equation2"/>
    <dgm:cxn modelId="{DD9B39F5-E31F-43D9-9218-23A4BD55320D}" type="presOf" srcId="{693E7E00-94D8-4592-A584-F1243B89AFDD}" destId="{54C38107-8D8A-4152-8760-0D4A42165C53}" srcOrd="0" destOrd="0" presId="urn:microsoft.com/office/officeart/2005/8/layout/equation2"/>
    <dgm:cxn modelId="{6E65A3DC-FB81-4E91-B4F0-957E0B40C037}" type="presOf" srcId="{14B8B319-084A-4448-AA77-1C64DBDAB652}" destId="{8E9E7A53-FEC3-442C-AD8B-E71540B0E45E}" srcOrd="0" destOrd="0" presId="urn:microsoft.com/office/officeart/2005/8/layout/equation2"/>
    <dgm:cxn modelId="{39632A13-66D9-45B9-8501-3D441B211C43}" type="presOf" srcId="{73AFE930-5694-4492-8CED-D1978D152E87}" destId="{1346274D-F125-4CCC-9933-685F339214C9}" srcOrd="0" destOrd="0" presId="urn:microsoft.com/office/officeart/2005/8/layout/equation2"/>
    <dgm:cxn modelId="{79ADD4E7-3207-4A25-8983-5E8C85F91AFF}" type="presOf" srcId="{CAE49A5D-04EE-4ADF-8463-C8550DB62003}" destId="{40A1C03A-420B-4A62-B356-946301E3C800}" srcOrd="0" destOrd="0" presId="urn:microsoft.com/office/officeart/2005/8/layout/equation2"/>
    <dgm:cxn modelId="{9E698494-0C49-4B02-8A69-D9160F45A2E2}" srcId="{717E0E62-794F-4A0F-BD55-865743745C2E}" destId="{CAE49A5D-04EE-4ADF-8463-C8550DB62003}" srcOrd="0" destOrd="0" parTransId="{D1252EDB-4114-456B-9B24-DFEA20329C85}" sibTransId="{0FC23BB2-DD47-479D-9C69-D3E14AA80A43}"/>
    <dgm:cxn modelId="{646C6B2F-051E-45F9-9E53-43AFE3C1C866}" type="presOf" srcId="{14B8B319-084A-4448-AA77-1C64DBDAB652}" destId="{03BD3F45-399C-4FD3-BAC6-5CBF38B6A78E}" srcOrd="1" destOrd="0" presId="urn:microsoft.com/office/officeart/2005/8/layout/equation2"/>
    <dgm:cxn modelId="{9F5CF941-62BF-4F78-A439-C00F9C22C82B}" type="presOf" srcId="{F9A42D62-6929-436F-84BB-5BFCC9A0B2F0}" destId="{B3132E8C-F411-4BAB-9FEF-590C38FE0B3C}" srcOrd="0" destOrd="0" presId="urn:microsoft.com/office/officeart/2005/8/layout/equation2"/>
    <dgm:cxn modelId="{24B7DBF8-6041-4A12-ABFD-77A0F8494EC3}" srcId="{717E0E62-794F-4A0F-BD55-865743745C2E}" destId="{F9A42D62-6929-436F-84BB-5BFCC9A0B2F0}" srcOrd="2" destOrd="0" parTransId="{AC99B9F4-AF63-4511-B8E0-36CF515BB131}" sibTransId="{14B8B319-084A-4448-AA77-1C64DBDAB652}"/>
    <dgm:cxn modelId="{8A8076A5-0B4A-4E11-BA0C-E7F6B8D795D8}" type="presOf" srcId="{0FC23BB2-DD47-479D-9C69-D3E14AA80A43}" destId="{A19B359C-7034-4306-AD5D-B94324F77019}" srcOrd="0" destOrd="0" presId="urn:microsoft.com/office/officeart/2005/8/layout/equation2"/>
    <dgm:cxn modelId="{D20DF2D6-3737-4493-A541-16BFB0E9DD2E}" srcId="{717E0E62-794F-4A0F-BD55-865743745C2E}" destId="{73AFE930-5694-4492-8CED-D1978D152E87}" srcOrd="3" destOrd="0" parTransId="{8888915E-CB67-48EE-A760-F0D63D1DC439}" sibTransId="{DBB47695-B68C-4C2C-9334-5083ED20AD5B}"/>
    <dgm:cxn modelId="{FD5489A0-C63B-4BBB-A66C-84B7B701CA1D}" srcId="{717E0E62-794F-4A0F-BD55-865743745C2E}" destId="{693E7E00-94D8-4592-A584-F1243B89AFDD}" srcOrd="1" destOrd="0" parTransId="{AE959239-D35A-46E9-AF3A-1EA27238B702}" sibTransId="{60956B14-02B0-471A-B8EE-7E11B24F60A4}"/>
    <dgm:cxn modelId="{E5B617E2-F1AD-42E2-AB72-39D46CDCCD11}" type="presParOf" srcId="{D9547FDE-4BEB-4A9C-9954-EC97FFDDD296}" destId="{367287AB-06A7-4191-AB84-DA6DCF98F888}" srcOrd="0" destOrd="0" presId="urn:microsoft.com/office/officeart/2005/8/layout/equation2"/>
    <dgm:cxn modelId="{7395CC02-F193-4BF0-A97B-2C74CA8B9234}" type="presParOf" srcId="{367287AB-06A7-4191-AB84-DA6DCF98F888}" destId="{40A1C03A-420B-4A62-B356-946301E3C800}" srcOrd="0" destOrd="0" presId="urn:microsoft.com/office/officeart/2005/8/layout/equation2"/>
    <dgm:cxn modelId="{DF5A3D18-CE88-49DD-98FF-7625C1D51503}" type="presParOf" srcId="{367287AB-06A7-4191-AB84-DA6DCF98F888}" destId="{E7525A0A-DFE0-4BA4-A3F3-16184CB96746}" srcOrd="1" destOrd="0" presId="urn:microsoft.com/office/officeart/2005/8/layout/equation2"/>
    <dgm:cxn modelId="{9615BDC6-E611-4EF1-88A6-F35215C2A470}" type="presParOf" srcId="{367287AB-06A7-4191-AB84-DA6DCF98F888}" destId="{A19B359C-7034-4306-AD5D-B94324F77019}" srcOrd="2" destOrd="0" presId="urn:microsoft.com/office/officeart/2005/8/layout/equation2"/>
    <dgm:cxn modelId="{65CBBE9B-900F-47AD-9DE2-06F467444965}" type="presParOf" srcId="{367287AB-06A7-4191-AB84-DA6DCF98F888}" destId="{84551B8C-A36C-42EC-BD36-FB6FD2461212}" srcOrd="3" destOrd="0" presId="urn:microsoft.com/office/officeart/2005/8/layout/equation2"/>
    <dgm:cxn modelId="{9263AF06-9764-43E0-BE47-C44FD216773D}" type="presParOf" srcId="{367287AB-06A7-4191-AB84-DA6DCF98F888}" destId="{54C38107-8D8A-4152-8760-0D4A42165C53}" srcOrd="4" destOrd="0" presId="urn:microsoft.com/office/officeart/2005/8/layout/equation2"/>
    <dgm:cxn modelId="{4CE22813-FFD4-4BFD-85F4-8663B1D82CA8}" type="presParOf" srcId="{367287AB-06A7-4191-AB84-DA6DCF98F888}" destId="{28C15A52-D390-48CA-862C-7907B495F938}" srcOrd="5" destOrd="0" presId="urn:microsoft.com/office/officeart/2005/8/layout/equation2"/>
    <dgm:cxn modelId="{A0275356-AEA5-4A79-8B27-E7E0C6939987}" type="presParOf" srcId="{367287AB-06A7-4191-AB84-DA6DCF98F888}" destId="{9C5B6CDE-9F63-4F4D-9EFC-6787D9F8FB8D}" srcOrd="6" destOrd="0" presId="urn:microsoft.com/office/officeart/2005/8/layout/equation2"/>
    <dgm:cxn modelId="{A9F21D05-352C-416D-B64A-55BB3ACB68E6}" type="presParOf" srcId="{367287AB-06A7-4191-AB84-DA6DCF98F888}" destId="{22543FE1-1EFC-4B32-ABCF-496F5B33AE96}" srcOrd="7" destOrd="0" presId="urn:microsoft.com/office/officeart/2005/8/layout/equation2"/>
    <dgm:cxn modelId="{95078C92-6590-4836-9709-979A2801D158}" type="presParOf" srcId="{367287AB-06A7-4191-AB84-DA6DCF98F888}" destId="{B3132E8C-F411-4BAB-9FEF-590C38FE0B3C}" srcOrd="8" destOrd="0" presId="urn:microsoft.com/office/officeart/2005/8/layout/equation2"/>
    <dgm:cxn modelId="{E16F9F36-4074-451F-809D-88C6299921EE}" type="presParOf" srcId="{D9547FDE-4BEB-4A9C-9954-EC97FFDDD296}" destId="{8E9E7A53-FEC3-442C-AD8B-E71540B0E45E}" srcOrd="1" destOrd="0" presId="urn:microsoft.com/office/officeart/2005/8/layout/equation2"/>
    <dgm:cxn modelId="{6F7EA2B6-8F56-48A9-8AE4-5026709F759F}" type="presParOf" srcId="{8E9E7A53-FEC3-442C-AD8B-E71540B0E45E}" destId="{03BD3F45-399C-4FD3-BAC6-5CBF38B6A78E}" srcOrd="0" destOrd="0" presId="urn:microsoft.com/office/officeart/2005/8/layout/equation2"/>
    <dgm:cxn modelId="{70CD2E35-6324-4E20-B874-13CB1D7ABF7D}" type="presParOf" srcId="{D9547FDE-4BEB-4A9C-9954-EC97FFDDD296}" destId="{1346274D-F125-4CCC-9933-685F339214C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1C03A-420B-4A62-B356-946301E3C800}">
      <dsp:nvSpPr>
        <dsp:cNvPr id="0" name=""/>
        <dsp:cNvSpPr/>
      </dsp:nvSpPr>
      <dsp:spPr>
        <a:xfrm>
          <a:off x="0" y="31761"/>
          <a:ext cx="2832323" cy="976467"/>
        </a:xfrm>
        <a:prstGeom prst="ellipse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>
              <a:solidFill>
                <a:schemeClr val="tx1"/>
              </a:solidFill>
            </a:rPr>
            <a:t>Сюжет</a:t>
          </a:r>
        </a:p>
      </dsp:txBody>
      <dsp:txXfrm>
        <a:off x="414784" y="174761"/>
        <a:ext cx="2002755" cy="690467"/>
      </dsp:txXfrm>
    </dsp:sp>
    <dsp:sp modelId="{A19B359C-7034-4306-AD5D-B94324F77019}">
      <dsp:nvSpPr>
        <dsp:cNvPr id="0" name=""/>
        <dsp:cNvSpPr/>
      </dsp:nvSpPr>
      <dsp:spPr>
        <a:xfrm>
          <a:off x="1141058" y="1057942"/>
          <a:ext cx="566351" cy="56635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216128" y="1274515"/>
        <a:ext cx="416211" cy="133205"/>
      </dsp:txXfrm>
    </dsp:sp>
    <dsp:sp modelId="{54C38107-8D8A-4152-8760-0D4A42165C53}">
      <dsp:nvSpPr>
        <dsp:cNvPr id="0" name=""/>
        <dsp:cNvSpPr/>
      </dsp:nvSpPr>
      <dsp:spPr>
        <a:xfrm>
          <a:off x="8072" y="1703583"/>
          <a:ext cx="2832323" cy="976467"/>
        </a:xfrm>
        <a:prstGeom prst="ellipse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>
              <a:solidFill>
                <a:schemeClr val="tx1"/>
              </a:solidFill>
            </a:rPr>
            <a:t>Роль</a:t>
          </a:r>
        </a:p>
      </dsp:txBody>
      <dsp:txXfrm>
        <a:off x="422856" y="1846583"/>
        <a:ext cx="2002755" cy="690467"/>
      </dsp:txXfrm>
    </dsp:sp>
    <dsp:sp modelId="{9C5B6CDE-9F63-4F4D-9EFC-6787D9F8FB8D}">
      <dsp:nvSpPr>
        <dsp:cNvPr id="0" name=""/>
        <dsp:cNvSpPr/>
      </dsp:nvSpPr>
      <dsp:spPr>
        <a:xfrm>
          <a:off x="1141058" y="2759340"/>
          <a:ext cx="566351" cy="56635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216128" y="2975913"/>
        <a:ext cx="416211" cy="133205"/>
      </dsp:txXfrm>
    </dsp:sp>
    <dsp:sp modelId="{B3132E8C-F411-4BAB-9FEF-590C38FE0B3C}">
      <dsp:nvSpPr>
        <dsp:cNvPr id="0" name=""/>
        <dsp:cNvSpPr/>
      </dsp:nvSpPr>
      <dsp:spPr>
        <a:xfrm>
          <a:off x="80653" y="3404980"/>
          <a:ext cx="2687161" cy="976467"/>
        </a:xfrm>
        <a:prstGeom prst="ellipse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>
              <a:solidFill>
                <a:schemeClr val="tx1"/>
              </a:solidFill>
            </a:rPr>
            <a:t>Правила</a:t>
          </a:r>
        </a:p>
      </dsp:txBody>
      <dsp:txXfrm>
        <a:off x="474179" y="3547980"/>
        <a:ext cx="1900109" cy="690467"/>
      </dsp:txXfrm>
    </dsp:sp>
    <dsp:sp modelId="{8E9E7A53-FEC3-442C-AD8B-E71540B0E45E}">
      <dsp:nvSpPr>
        <dsp:cNvPr id="0" name=""/>
        <dsp:cNvSpPr/>
      </dsp:nvSpPr>
      <dsp:spPr>
        <a:xfrm rot="26597">
          <a:off x="2985274" y="2038279"/>
          <a:ext cx="307161" cy="3632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>
        <a:off x="2985275" y="2110572"/>
        <a:ext cx="215013" cy="217948"/>
      </dsp:txXfrm>
    </dsp:sp>
    <dsp:sp modelId="{1346274D-F125-4CCC-9933-685F339214C9}">
      <dsp:nvSpPr>
        <dsp:cNvPr id="0" name=""/>
        <dsp:cNvSpPr/>
      </dsp:nvSpPr>
      <dsp:spPr>
        <a:xfrm>
          <a:off x="3419638" y="1261848"/>
          <a:ext cx="4198499" cy="1952935"/>
        </a:xfrm>
        <a:prstGeom prst="ellipse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>
              <a:solidFill>
                <a:schemeClr val="tx1"/>
              </a:solidFill>
              <a:latin typeface="Arial Black" panose="020B0A04020102020204" pitchFamily="34" charset="0"/>
            </a:rPr>
            <a:t>Содержание</a:t>
          </a:r>
          <a:r>
            <a:rPr lang="ru-RU" sz="3100" kern="1200" dirty="0"/>
            <a:t> </a:t>
          </a:r>
        </a:p>
      </dsp:txBody>
      <dsp:txXfrm>
        <a:off x="4034494" y="1547849"/>
        <a:ext cx="2968787" cy="1380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9B45B-2B57-4EA8-9F96-FBA3AF135825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38528-22E2-4FEC-8286-8646ED47F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37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nachalo4ka.ru/den-zashhityi-detey-materialyi-dlya-stsenariya-prazdnika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edagogic.ru/books/item/f00/s00/z0000016/st015.s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yankaivan.blogspot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kira-scrap.ru/dir/prazdniki/schariki/11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774632" cy="3456384"/>
          </a:xfrm>
        </p:spPr>
        <p:txBody>
          <a:bodyPr>
            <a:normAutofit fontScale="90000"/>
          </a:bodyPr>
          <a:lstStyle/>
          <a:p>
            <a:r>
              <a:rPr lang="ru-RU" sz="54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Особенности</a:t>
            </a:r>
            <a:r>
              <a:rPr lang="ru-RU" sz="54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54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54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54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сюжетно-ролевы</a:t>
            </a:r>
            <a:r>
              <a:rPr lang="ru-RU" sz="54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</a:t>
            </a:r>
            <a:r>
              <a:rPr lang="ru-RU" sz="54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игры</a:t>
            </a:r>
            <a:br>
              <a:rPr lang="ru-RU" sz="54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младших дошкольников 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01ABAE-DDD8-47AF-82A0-15C37BF962EA}"/>
              </a:ext>
            </a:extLst>
          </p:cNvPr>
          <p:cNvSpPr txBox="1"/>
          <p:nvPr/>
        </p:nvSpPr>
        <p:spPr>
          <a:xfrm>
            <a:off x="395536" y="404664"/>
            <a:ext cx="67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Black" panose="020B0A04020102020204" pitchFamily="34" charset="0"/>
              </a:rPr>
              <a:t>                            МАДОУ « Ясли-сад </a:t>
            </a:r>
            <a:r>
              <a:rPr lang="ru-RU" sz="1400" dirty="0">
                <a:latin typeface="Arial Black" panose="020B0A04020102020204" pitchFamily="34" charset="0"/>
              </a:rPr>
              <a:t>№ </a:t>
            </a:r>
            <a:r>
              <a:rPr lang="ru-RU" sz="1400" dirty="0" smtClean="0">
                <a:latin typeface="Arial Black" panose="020B0A04020102020204" pitchFamily="34" charset="0"/>
              </a:rPr>
              <a:t>4</a:t>
            </a:r>
            <a:r>
              <a:rPr lang="ru-RU" sz="1400" dirty="0" smtClean="0">
                <a:latin typeface="Arial Black" panose="020B0A04020102020204" pitchFamily="34" charset="0"/>
              </a:rPr>
              <a:t> </a:t>
            </a:r>
            <a:r>
              <a:rPr lang="ru-RU" sz="1400" dirty="0" smtClean="0">
                <a:latin typeface="Arial Black" panose="020B0A04020102020204" pitchFamily="34" charset="0"/>
              </a:rPr>
              <a:t> «Колокольчик»</a:t>
            </a:r>
            <a:endParaRPr lang="ru-RU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582AE8E-6337-441A-BE4E-024163738E44}"/>
              </a:ext>
            </a:extLst>
          </p:cNvPr>
          <p:cNvSpPr txBox="1"/>
          <p:nvPr/>
        </p:nvSpPr>
        <p:spPr>
          <a:xfrm>
            <a:off x="6156176" y="5877272"/>
            <a:ext cx="547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Богачёва Н.В.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35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A4A6ADA-2F52-4BBF-93F3-BE82BF28F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364088" y="404664"/>
            <a:ext cx="2895600" cy="42767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6A78755-6ED0-4B16-ADEB-77686064703E}"/>
              </a:ext>
            </a:extLst>
          </p:cNvPr>
          <p:cNvSpPr txBox="1"/>
          <p:nvPr/>
        </p:nvSpPr>
        <p:spPr>
          <a:xfrm>
            <a:off x="539552" y="908720"/>
            <a:ext cx="4536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Игра имеет важное значение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В жизни ребёнка,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Имеет то же значение,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Какое у взрослого имеет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Его деятельность – работа, служба…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Каков ребёнок в игре,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Таким во многом он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Будет и в работе.</a:t>
            </a:r>
          </a:p>
          <a:p>
            <a:endParaRPr lang="ru-RU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algn="r"/>
            <a:r>
              <a:rPr lang="ru-RU" sz="2000" dirty="0">
                <a:solidFill>
                  <a:srgbClr val="7030A0"/>
                </a:solidFill>
                <a:latin typeface="Arial Black" panose="020B0A04020102020204" pitchFamily="34" charset="0"/>
              </a:rPr>
              <a:t>А.С. Макаренко </a:t>
            </a:r>
          </a:p>
        </p:txBody>
      </p:sp>
    </p:spTree>
    <p:extLst>
      <p:ext uri="{BB962C8B-B14F-4D97-AF65-F5344CB8AC3E}">
        <p14:creationId xmlns:p14="http://schemas.microsoft.com/office/powerpoint/2010/main" xmlns="" val="270898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346962"/>
            <a:ext cx="7408333" cy="3450696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Игра является основным видом деятельности детей, а так же формой организации детской деятельности. 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Конкретное содержание игровой деятельности зависит от возрастных и индивидуальных особенностей детей, определяется задачами и целями Программы, это отражено в Стандарте дошкольного образования. В пункте 2.7. ФГОС ДО определены особенности развития игровой деятельности ребенка: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i="1" dirty="0">
                <a:solidFill>
                  <a:schemeClr val="tx1"/>
                </a:solidFill>
                <a:cs typeface="Times New Roman" panose="02020603050405020304" pitchFamily="18" charset="0"/>
              </a:rPr>
              <a:t>«….- для детей </a:t>
            </a:r>
            <a:r>
              <a:rPr lang="ru-RU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дошкольного возраста</a:t>
            </a:r>
            <a:r>
              <a:rPr lang="ru-RU" i="1" dirty="0">
                <a:solidFill>
                  <a:schemeClr val="tx1"/>
                </a:solidFill>
                <a:cs typeface="Times New Roman" panose="02020603050405020304" pitchFamily="18" charset="0"/>
              </a:rPr>
              <a:t> (3 года - 8 лет) - игровая деятельность, включая сюжетно-ролевую игру, игру с правилами и другие виды игры, коммуникативная (общение и взаимодействие со взрослыми и сверстниками)».</a:t>
            </a:r>
          </a:p>
        </p:txBody>
      </p:sp>
    </p:spTree>
    <p:extLst>
      <p:ext uri="{BB962C8B-B14F-4D97-AF65-F5344CB8AC3E}">
        <p14:creationId xmlns:p14="http://schemas.microsoft.com/office/powerpoint/2010/main" xmlns="" val="40929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8F7D03-905A-43FF-B709-427B6268B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4868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Общие цели проведения сюжетно-ролевых игр: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C87652-165C-48BB-BB83-A32EB7BC2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584" y="2852936"/>
            <a:ext cx="8424935" cy="3036167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4300" b="1" dirty="0">
                <a:solidFill>
                  <a:srgbClr val="7030A0"/>
                </a:solidFill>
                <a:latin typeface="+mj-lt"/>
              </a:rPr>
              <a:t>Воспитательными;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4300" b="1" dirty="0">
                <a:solidFill>
                  <a:srgbClr val="7030A0"/>
                </a:solidFill>
                <a:latin typeface="+mj-lt"/>
              </a:rPr>
              <a:t>Образовательными;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4300" b="1" dirty="0">
                <a:solidFill>
                  <a:srgbClr val="7030A0"/>
                </a:solidFill>
                <a:latin typeface="+mj-lt"/>
              </a:rPr>
              <a:t>Развлекательно- воспитательными.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43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286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A84417-8182-402A-8AF9-79C9F8275D25}"/>
              </a:ext>
            </a:extLst>
          </p:cNvPr>
          <p:cNvSpPr txBox="1"/>
          <p:nvPr/>
        </p:nvSpPr>
        <p:spPr>
          <a:xfrm>
            <a:off x="1259632" y="548680"/>
            <a:ext cx="69847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7030A0"/>
                </a:solidFill>
              </a:rPr>
              <a:t>Чтобы успешно выполнить поставленные цели, воспитателю требуется правильно подготовить детей к игре. Очень важно бережно отнестись к этому этапу и создать особую творческую атмосферу, которая необходима для начала игрового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330137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88E2F-2D4C-4BEE-A7FB-9599F804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8856"/>
            <a:ext cx="7772400" cy="1524000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При подготовке к определённой ролевой игре или развитии её сюжета используют приёмы:</a:t>
            </a: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29BF0A7-026C-43F1-A206-8E671A665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99" y="2102626"/>
            <a:ext cx="8892479" cy="3384376"/>
          </a:xfrm>
        </p:spPr>
        <p:txBody>
          <a:bodyPr>
            <a:normAutofit fontScale="47500" lnSpcReduction="20000"/>
          </a:bodyPr>
          <a:lstStyle/>
          <a:p>
            <a:pPr marL="1314450" lvl="1" indent="-8572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7000" dirty="0">
                <a:solidFill>
                  <a:srgbClr val="7030A0"/>
                </a:solidFill>
              </a:rPr>
              <a:t>демонстрация наглядного материала;</a:t>
            </a:r>
          </a:p>
          <a:p>
            <a:pPr marL="1314450" lvl="1" indent="-8572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7000" dirty="0">
                <a:solidFill>
                  <a:srgbClr val="7030A0"/>
                </a:solidFill>
              </a:rPr>
              <a:t>тематическая беседа;</a:t>
            </a:r>
          </a:p>
          <a:p>
            <a:pPr marL="1314450" lvl="1" indent="-8572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7000" dirty="0">
                <a:solidFill>
                  <a:srgbClr val="7030A0"/>
                </a:solidFill>
              </a:rPr>
              <a:t>дидактическое упражнение;</a:t>
            </a:r>
          </a:p>
          <a:p>
            <a:pPr marL="1314450" lvl="1" indent="-8572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7000" dirty="0">
                <a:solidFill>
                  <a:srgbClr val="7030A0"/>
                </a:solidFill>
              </a:rPr>
              <a:t>дидактическая игра;</a:t>
            </a:r>
          </a:p>
          <a:p>
            <a:pPr marL="1314450" lvl="1" indent="-8572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7000" dirty="0">
                <a:solidFill>
                  <a:srgbClr val="7030A0"/>
                </a:solidFill>
              </a:rPr>
              <a:t>чтение художественной литературы по теме;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249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7D2F0B-DF40-4EB1-9814-97C25F78AD39}"/>
              </a:ext>
            </a:extLst>
          </p:cNvPr>
          <p:cNvSpPr txBox="1"/>
          <p:nvPr/>
        </p:nvSpPr>
        <p:spPr>
          <a:xfrm>
            <a:off x="287524" y="908720"/>
            <a:ext cx="85689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/>
              <a:t>Для развития навыков ребенка, облегчающих его переход к сюжетно-ролевой игре, нужно участие взрослого.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26696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80" y="62068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Требования к проведению игры</a:t>
            </a:r>
            <a: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</a:rPr>
              <a:t>В игре с детьми у взрослого может быть две основные стратегии: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873416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   Взрослый может сам организовать игру на основании заранее продуманного общего направления сюжета и подготовленных предметно - игровых материалов.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Может присоединиться к уже играющим детям. Он участвует с детьми в игре на равных и может влиять содержание и общий ход игры теми же способами, что используют другие играющие.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9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BDFD13B-4C5D-4C23-9D39-9C32EB14A189}"/>
              </a:ext>
            </a:extLst>
          </p:cNvPr>
          <p:cNvSpPr txBox="1"/>
          <p:nvPr/>
        </p:nvSpPr>
        <p:spPr>
          <a:xfrm>
            <a:off x="755576" y="620688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Задачи взрослого:</a:t>
            </a:r>
          </a:p>
          <a:p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629DFF-7D0F-4415-9EDB-417E583D53BC}"/>
              </a:ext>
            </a:extLst>
          </p:cNvPr>
          <p:cNvSpPr txBox="1"/>
          <p:nvPr/>
        </p:nvSpPr>
        <p:spPr>
          <a:xfrm>
            <a:off x="215516" y="1628800"/>
            <a:ext cx="87129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7030A0"/>
                </a:solidFill>
              </a:rPr>
              <a:t>задать тему;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7030A0"/>
                </a:solidFill>
              </a:rPr>
              <a:t>пополнить у детей запас слов, относящихся к этой теме;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7030A0"/>
                </a:solidFill>
              </a:rPr>
              <a:t>научить детей выполнять манипуляции с игровыми предметами в заданной последовательности;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7030A0"/>
                </a:solidFill>
              </a:rPr>
              <a:t>сформировать игровую ситуацию и увлечь ею детей.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8441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0BE915-7125-44B8-B9F8-94C07748937D}"/>
              </a:ext>
            </a:extLst>
          </p:cNvPr>
          <p:cNvSpPr txBox="1"/>
          <p:nvPr/>
        </p:nvSpPr>
        <p:spPr>
          <a:xfrm>
            <a:off x="710034" y="908720"/>
            <a:ext cx="8460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Виды сюжетно-ролевых игр: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F9D070-B9D7-425E-BD10-099ABD1C5359}"/>
              </a:ext>
            </a:extLst>
          </p:cNvPr>
          <p:cNvSpPr txBox="1"/>
          <p:nvPr/>
        </p:nvSpPr>
        <p:spPr>
          <a:xfrm>
            <a:off x="512676" y="1916832"/>
            <a:ext cx="8118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7030A0"/>
                </a:solidFill>
              </a:rPr>
              <a:t>сюжетно-отобразительная игра (младший возраст);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7030A0"/>
                </a:solidFill>
              </a:rPr>
              <a:t>сюжетно-ролевая (средний возраст);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7030A0"/>
                </a:solidFill>
              </a:rPr>
              <a:t>режиссёрская(старший возраст);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7030A0"/>
                </a:solidFill>
              </a:rPr>
              <a:t>театрализованная(старший возраст).</a:t>
            </a:r>
          </a:p>
        </p:txBody>
      </p:sp>
    </p:spTree>
    <p:extLst>
      <p:ext uri="{BB962C8B-B14F-4D97-AF65-F5344CB8AC3E}">
        <p14:creationId xmlns:p14="http://schemas.microsoft.com/office/powerpoint/2010/main" xmlns="" val="258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3619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Структура сюжетно-ролевой игры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EBF18337-3259-4CAD-AEB1-7D1D5E4481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09808365"/>
              </p:ext>
            </p:extLst>
          </p:nvPr>
        </p:nvGraphicFramePr>
        <p:xfrm>
          <a:off x="755576" y="1406347"/>
          <a:ext cx="7632848" cy="438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4642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5D8EB40-8540-461D-9D54-9279EE42DD44}"/>
              </a:ext>
            </a:extLst>
          </p:cNvPr>
          <p:cNvSpPr txBox="1"/>
          <p:nvPr/>
        </p:nvSpPr>
        <p:spPr>
          <a:xfrm>
            <a:off x="611560" y="260648"/>
            <a:ext cx="81369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Основные этапы организации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Правильно организованная сюжетно-ролевая игра помогает детям формировать навыки общения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FA8A8C-CBBA-4779-AF5A-D33C509D9233}"/>
              </a:ext>
            </a:extLst>
          </p:cNvPr>
          <p:cNvSpPr txBox="1"/>
          <p:nvPr/>
        </p:nvSpPr>
        <p:spPr>
          <a:xfrm>
            <a:off x="899592" y="1700808"/>
            <a:ext cx="81369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Разработка плана игры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Подготовка оборудования и инструментария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Оборудование предметно-игровой среды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i="1" dirty="0">
                <a:solidFill>
                  <a:srgbClr val="7030A0"/>
                </a:solidFill>
              </a:rPr>
              <a:t> </a:t>
            </a:r>
            <a:endParaRPr lang="ru-RU" sz="3200" dirty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Начало игры.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Сохранение игровой ситуации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</a:rPr>
              <a:t>Этап завершения игры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61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191C67-56D2-4D46-A0E8-A61092656573}"/>
              </a:ext>
            </a:extLst>
          </p:cNvPr>
          <p:cNvSpPr txBox="1"/>
          <p:nvPr/>
        </p:nvSpPr>
        <p:spPr>
          <a:xfrm>
            <a:off x="683568" y="332656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/>
              <a:t>Главное, чтобы ребёнку были знакомы проигрываемые ситуации и персонажи, так как отсутствие реального жизненного опыта в той или иной области будет приводить к замешательству и непониманию сути игры</a:t>
            </a:r>
            <a:endParaRPr lang="ru-RU" sz="28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6BBCD4E-0865-4822-818E-767B64738CBF}"/>
              </a:ext>
            </a:extLst>
          </p:cNvPr>
          <p:cNvSpPr txBox="1"/>
          <p:nvPr/>
        </p:nvSpPr>
        <p:spPr>
          <a:xfrm>
            <a:off x="683568" y="2611433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/>
              <a:t>Детям младшего возраста не нужно сразу предлагать большое количество сюжетов.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4D5CCAF-9DD9-4039-B352-C7966E3DBE76}"/>
              </a:ext>
            </a:extLst>
          </p:cNvPr>
          <p:cNvSpPr txBox="1"/>
          <p:nvPr/>
        </p:nvSpPr>
        <p:spPr>
          <a:xfrm>
            <a:off x="683568" y="4028436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i="1" dirty="0"/>
              <a:t>От сюжета игры зависит состав ролей и инструментарий. Очень важно использовать предметы-заместители, так как они стимулируют воображение и развивают фантазию детей.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4583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DE9718-699D-4B33-8E4B-9FEE13BC6A65}"/>
              </a:ext>
            </a:extLst>
          </p:cNvPr>
          <p:cNvSpPr txBox="1"/>
          <p:nvPr/>
        </p:nvSpPr>
        <p:spPr>
          <a:xfrm>
            <a:off x="467544" y="1700808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планировании ролевых игр для детей младших групп следует учитывать, что средняя продолжительность одной части такой игры не должна быть более 10–15 минут. Нужно чередовать спокойные виды деятельности с более активными, постепенно развивая и усложняя сюжет.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Темы игр должны перекликаться друг с другом, соответствуя уровню развития, индивидуальным особенностям и интересам детей, времени года и пр., и постепенно усложняясь по мере того, как ребёнок осваивает новые элементы и способы взаимодействия с окружающей реальностью.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24946FF-D5DB-438F-BA8F-4321F4166107}"/>
              </a:ext>
            </a:extLst>
          </p:cNvPr>
          <p:cNvSpPr txBox="1"/>
          <p:nvPr/>
        </p:nvSpPr>
        <p:spPr>
          <a:xfrm>
            <a:off x="230983" y="332656"/>
            <a:ext cx="80041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Планирование сюжетно-ролевых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 игр в детском саду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0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2D5F05D-31D2-49AD-B92C-0B06F22EC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305971"/>
              </p:ext>
            </p:extLst>
          </p:nvPr>
        </p:nvGraphicFramePr>
        <p:xfrm>
          <a:off x="125760" y="1772816"/>
          <a:ext cx="8892480" cy="4719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1248120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43791192"/>
                    </a:ext>
                  </a:extLst>
                </a:gridCol>
                <a:gridCol w="2796480">
                  <a:extLst>
                    <a:ext uri="{9D8B030D-6E8A-4147-A177-3AD203B41FA5}">
                      <a16:colId xmlns:a16="http://schemas.microsoft.com/office/drawing/2014/main" xmlns="" val="251052825"/>
                    </a:ext>
                  </a:extLst>
                </a:gridCol>
              </a:tblGrid>
              <a:tr h="54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Название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Игровые сюжеты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Приёмы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66551362"/>
                  </a:ext>
                </a:extLst>
              </a:tr>
              <a:tr h="54390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Сентябрь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8411841"/>
                  </a:ext>
                </a:extLst>
              </a:tr>
              <a:tr h="1545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«Семья»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</a:rPr>
                        <a:t>Мама одевает/раздевает и кормит ребёнка.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</a:rPr>
                        <a:t>Используются наглядные материалы (картинки и рисунки), проводятся дидактические игры: «Новый наряд для куклы», «Зайка хочет кушать».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303448847"/>
                  </a:ext>
                </a:extLst>
              </a:tr>
              <a:tr h="2046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«Повар»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</a:rPr>
                        <a:t>Повар готовит еду для игрушек.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effectLst/>
                        </a:rPr>
                        <a:t>Используются наглядные материалы (картинки и рисунки), воспитатель проводит беседу «Как повар готовит еду». Дидактические упражнения: «Помешай кашу», «Посоли суп».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95504017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6263E05-D126-4354-8918-D81CC9D498B3}"/>
              </a:ext>
            </a:extLst>
          </p:cNvPr>
          <p:cNvSpPr txBox="1"/>
          <p:nvPr/>
        </p:nvSpPr>
        <p:spPr>
          <a:xfrm>
            <a:off x="251520" y="188640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Arial Black" panose="020B0A04020102020204" pitchFamily="34" charset="0"/>
              </a:rPr>
              <a:t>Таблица: пример планирования сюжетно-ролевой игры для младшей группы (фрагмент)</a:t>
            </a:r>
            <a:endParaRPr lang="ru-RU" sz="28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486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3661838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Укладываем 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куклу Катю спать».</a:t>
            </a:r>
            <a:b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формирование умения  выполнять простейшие действия с куклой, обогащение словаря детей  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 descr="170663540192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229" b="19229"/>
          <a:stretch>
            <a:fillRect/>
          </a:stretch>
        </p:blipFill>
        <p:spPr>
          <a:xfrm>
            <a:off x="285720" y="357166"/>
            <a:ext cx="4527384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672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Театрализованная деятельность.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Сюжетно - ролевая игра по мотивам русской народной сказки «Репка» 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Цель: </a:t>
            </a:r>
            <a:endParaRPr lang="ru-RU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Приобщать детей к искусству театра.  Упражнять в умении соотносить игровые действия и выразительные движения со словом.</a:t>
            </a:r>
          </a:p>
          <a:p>
            <a:endParaRPr lang="ru-RU" dirty="0"/>
          </a:p>
        </p:txBody>
      </p:sp>
      <p:pic>
        <p:nvPicPr>
          <p:cNvPr id="9" name="Рисунок 8" descr="170663540190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229" b="19229"/>
          <a:stretch>
            <a:fillRect/>
          </a:stretch>
        </p:blipFill>
        <p:spPr>
          <a:xfrm>
            <a:off x="42384" y="642918"/>
            <a:ext cx="4523876" cy="4000528"/>
          </a:xfrm>
        </p:spPr>
      </p:pic>
    </p:spTree>
    <p:extLst>
      <p:ext uri="{BB962C8B-B14F-4D97-AF65-F5344CB8AC3E}">
        <p14:creationId xmlns:p14="http://schemas.microsoft.com/office/powerpoint/2010/main" xmlns="" val="105705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 </a:t>
            </a:r>
            <a:r>
              <a:rPr lang="ru-RU" b="1" dirty="0" smtClean="0"/>
              <a:t>   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Чаепитие»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Цель. 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Развитие умения у детей реализовывать игровой замысел.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Рисунок 4" descr="170663540192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229" b="19229"/>
          <a:stretch>
            <a:fillRect/>
          </a:stretch>
        </p:blipFill>
        <p:spPr>
          <a:xfrm>
            <a:off x="-100492" y="714356"/>
            <a:ext cx="4523876" cy="37118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«Мамины помощники» 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Цель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: Научить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и закрепить навыки выполнения той или иной работы по дому, показать, что домашняя работа не только нужная, но и интересная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 descr="170663540191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9229" b="19229"/>
          <a:stretch>
            <a:fillRect/>
          </a:stretch>
        </p:blipFill>
        <p:spPr>
          <a:xfrm>
            <a:off x="259888" y="1013716"/>
            <a:ext cx="4597864" cy="3772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D42C66-66E5-465F-845F-65BDD671BD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62000" y="3437116"/>
            <a:ext cx="7620000" cy="304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DEAE9C-1AFE-400E-A16C-1AEC21D64A3C}"/>
              </a:ext>
            </a:extLst>
          </p:cNvPr>
          <p:cNvSpPr txBox="1"/>
          <p:nvPr/>
        </p:nvSpPr>
        <p:spPr>
          <a:xfrm>
            <a:off x="764628" y="372884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обучать детей определённым игровым действиям не рекомендуется. Важно, чтобы дети сами придумывали, какие ролевые действия включать в игру, только в таком случае игра будет носить подлинно творческий характер</a:t>
            </a:r>
          </a:p>
        </p:txBody>
      </p:sp>
    </p:spTree>
    <p:extLst>
      <p:ext uri="{BB962C8B-B14F-4D97-AF65-F5344CB8AC3E}">
        <p14:creationId xmlns:p14="http://schemas.microsoft.com/office/powerpoint/2010/main" xmlns="" val="40061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6D69C1A-2530-45AA-9DBA-C840CB784F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0" y="44262"/>
            <a:ext cx="9144000" cy="67694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C8BD0B-B5CC-4B84-8819-98139E11F761}"/>
              </a:ext>
            </a:extLst>
          </p:cNvPr>
          <p:cNvSpPr txBox="1"/>
          <p:nvPr/>
        </p:nvSpPr>
        <p:spPr>
          <a:xfrm>
            <a:off x="1259632" y="1988840"/>
            <a:ext cx="6768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99"/>
                </a:solidFill>
              </a:rPr>
              <a:t>                       </a:t>
            </a:r>
            <a:r>
              <a:rPr lang="ru-RU" sz="8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r>
              <a:rPr lang="ru-RU" sz="8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xmlns="" val="3925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932</TotalTime>
  <Words>572</Words>
  <Application>Microsoft Office PowerPoint</Application>
  <PresentationFormat>Экран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Особенности  сюжетно-ролевых игры младших дошкольников   </vt:lpstr>
      <vt:lpstr>Слайд 2</vt:lpstr>
      <vt:lpstr>Слайд 3</vt:lpstr>
      <vt:lpstr>Общие цели проведения сюжетно-ролевых игр:</vt:lpstr>
      <vt:lpstr>Слайд 5</vt:lpstr>
      <vt:lpstr>При подготовке к определённой ролевой игре или развитии её сюжета используют приёмы: </vt:lpstr>
      <vt:lpstr>Слайд 7</vt:lpstr>
      <vt:lpstr>Требования к проведению игры В игре с детьми у взрослого может быть две основные стратегии: </vt:lpstr>
      <vt:lpstr>Слайд 9</vt:lpstr>
      <vt:lpstr>Слайд 10</vt:lpstr>
      <vt:lpstr>Структура сюжетно-ролевой игры</vt:lpstr>
      <vt:lpstr>Слайд 12</vt:lpstr>
      <vt:lpstr>Слайд 13</vt:lpstr>
      <vt:lpstr>Слайд 14</vt:lpstr>
      <vt:lpstr>Слайд 15</vt:lpstr>
      <vt:lpstr>         «Укладываем куклу Катю спать». Цель: формирование умения  выполнять простейшие действия с куклой, обогащение словаря детей  .</vt:lpstr>
      <vt:lpstr>Театрализованная деятельность. Сюжетно - ролевая игра по мотивам русской народной сказки «Репка» </vt:lpstr>
      <vt:lpstr>      «Чаепитие»</vt:lpstr>
      <vt:lpstr>«Мамины помощники» 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Юсуф</dc:creator>
  <cp:lastModifiedBy>natali</cp:lastModifiedBy>
  <cp:revision>64</cp:revision>
  <dcterms:created xsi:type="dcterms:W3CDTF">2018-09-22T18:57:02Z</dcterms:created>
  <dcterms:modified xsi:type="dcterms:W3CDTF">2024-01-30T18:14:30Z</dcterms:modified>
  <cp:contentStatus/>
</cp:coreProperties>
</file>